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handoutMasterIdLst>
    <p:handoutMasterId r:id="rId6"/>
  </p:handoutMasterIdLst>
  <p:sldIdLst>
    <p:sldId id="277" r:id="rId2"/>
    <p:sldId id="308" r:id="rId3"/>
    <p:sldId id="306"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359" autoAdjust="0"/>
  </p:normalViewPr>
  <p:slideViewPr>
    <p:cSldViewPr snapToGrid="0" snapToObjects="1">
      <p:cViewPr varScale="1">
        <p:scale>
          <a:sx n="67" d="100"/>
          <a:sy n="67" d="100"/>
        </p:scale>
        <p:origin x="-2048" y="-104"/>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128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2F8120-63F3-B545-B791-7C6BABC9C4A5}" type="datetimeFigureOut">
              <a:rPr lang="en-US" smtClean="0"/>
              <a:t>2/13/13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A6081FB-B0A2-E047-8D42-6E41058E9A88}" type="slidenum">
              <a:rPr lang="en-US" smtClean="0"/>
              <a:t>‹#›</a:t>
            </a:fld>
            <a:endParaRPr lang="en-US"/>
          </a:p>
        </p:txBody>
      </p:sp>
    </p:spTree>
    <p:extLst>
      <p:ext uri="{BB962C8B-B14F-4D97-AF65-F5344CB8AC3E}">
        <p14:creationId xmlns:p14="http://schemas.microsoft.com/office/powerpoint/2010/main" val="40938131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C7895C-7E4B-7241-8980-01E809FD7526}" type="datetimeFigureOut">
              <a:rPr lang="en-US" smtClean="0"/>
              <a:t>2/13/13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364FF3-8B7C-744E-A460-170291D487CC}" type="slidenum">
              <a:rPr lang="en-US" smtClean="0"/>
              <a:t>‹#›</a:t>
            </a:fld>
            <a:endParaRPr lang="en-US"/>
          </a:p>
        </p:txBody>
      </p:sp>
    </p:spTree>
    <p:extLst>
      <p:ext uri="{BB962C8B-B14F-4D97-AF65-F5344CB8AC3E}">
        <p14:creationId xmlns:p14="http://schemas.microsoft.com/office/powerpoint/2010/main" val="202527012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 Id="rId3" Type="http://schemas.openxmlformats.org/officeDocument/2006/relationships/hyperlink" Target="http://eoimages.gsfc.nasa.gov/images/globalmaps/data/mov/MOD17A2_M_PSN.mov"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Watch video: </a:t>
            </a:r>
            <a:r>
              <a:rPr lang="en-US" sz="1200" u="sng" kern="1200" dirty="0" smtClean="0">
                <a:solidFill>
                  <a:schemeClr val="tx1"/>
                </a:solidFill>
                <a:effectLst/>
                <a:latin typeface="+mn-lt"/>
                <a:ea typeface="+mn-ea"/>
                <a:cs typeface="+mn-cs"/>
                <a:hlinkClick r:id="rId3"/>
              </a:rPr>
              <a:t>http://eoimages.gsfc.nasa.gov/images/globalmaps/data/mov/MOD17A2_M_PSN.mov</a:t>
            </a:r>
            <a:r>
              <a:rPr lang="en-US" dirty="0" smtClean="0">
                <a:effectLst/>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Do worksheet</a:t>
            </a:r>
            <a:r>
              <a:rPr lang="en-US" sz="1200" kern="1200" baseline="0" dirty="0" smtClean="0">
                <a:solidFill>
                  <a:schemeClr val="tx1"/>
                </a:solidFill>
                <a:effectLst/>
                <a:latin typeface="+mn-lt"/>
                <a:ea typeface="+mn-ea"/>
                <a:cs typeface="+mn-cs"/>
              </a:rPr>
              <a:t> “what causes the seasonal trend in the keeling curve? </a:t>
            </a:r>
            <a:r>
              <a:rPr lang="en-US" sz="1200" kern="1200" dirty="0" smtClean="0">
                <a:solidFill>
                  <a:schemeClr val="tx1"/>
                </a:solidFill>
                <a:effectLst/>
                <a:latin typeface="+mn-lt"/>
                <a:ea typeface="+mn-ea"/>
                <a:cs typeface="+mn-cs"/>
              </a:rPr>
              <a:t>before going on with ppt.</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Then show slide</a:t>
            </a:r>
            <a:r>
              <a:rPr lang="en-US" sz="1200" kern="1200" baseline="0" dirty="0" smtClean="0">
                <a:solidFill>
                  <a:schemeClr val="tx1"/>
                </a:solidFill>
                <a:effectLst/>
                <a:latin typeface="+mn-lt"/>
                <a:ea typeface="+mn-ea"/>
                <a:cs typeface="+mn-cs"/>
              </a:rPr>
              <a:t> 11 &amp; 12.</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is a famous graph called the Keeling Curve. A scientist named Charles Keeling originally created this graph. Starting in the 1950s, Keeling studied levels of carbon dioxide in the atmosphere at Mauna Loa scientific observatory in Hawaii. Because it is located on an island in the middle of the Pacific Ocean, Mauna Loa is a great place to sample CO</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in the atmosphere. The annual average CO</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that is measured represents the entire globe, but Hawaii is located about 1300 miles north of the equator, and is thus also influenced by seasonal patterns of the Northern Hemisphere. </a:t>
            </a:r>
          </a:p>
          <a:p>
            <a:endParaRPr lang="en-US" dirty="0"/>
          </a:p>
        </p:txBody>
      </p:sp>
      <p:sp>
        <p:nvSpPr>
          <p:cNvPr id="4" name="Slide Number Placeholder 3"/>
          <p:cNvSpPr>
            <a:spLocks noGrp="1"/>
          </p:cNvSpPr>
          <p:nvPr>
            <p:ph type="sldNum" sz="quarter" idx="10"/>
          </p:nvPr>
        </p:nvSpPr>
        <p:spPr/>
        <p:txBody>
          <a:bodyPr/>
          <a:lstStyle/>
          <a:p>
            <a:fld id="{76364FF3-8B7C-744E-A460-170291D487CC}" type="slidenum">
              <a:rPr lang="en-US" smtClean="0"/>
              <a:t>1</a:t>
            </a:fld>
            <a:endParaRPr lang="en-US"/>
          </a:p>
        </p:txBody>
      </p:sp>
    </p:spTree>
    <p:extLst>
      <p:ext uri="{BB962C8B-B14F-4D97-AF65-F5344CB8AC3E}">
        <p14:creationId xmlns:p14="http://schemas.microsoft.com/office/powerpoint/2010/main" val="3638888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you answer these questions to explain the seasonal trend in the</a:t>
            </a:r>
            <a:r>
              <a:rPr lang="en-US" baseline="0" dirty="0" smtClean="0"/>
              <a:t> </a:t>
            </a:r>
            <a:r>
              <a:rPr lang="en-US" baseline="0" smtClean="0"/>
              <a:t>Keeling curve? </a:t>
            </a:r>
            <a:endParaRPr lang="en-US"/>
          </a:p>
        </p:txBody>
      </p:sp>
      <p:sp>
        <p:nvSpPr>
          <p:cNvPr id="4" name="Slide Number Placeholder 3"/>
          <p:cNvSpPr>
            <a:spLocks noGrp="1"/>
          </p:cNvSpPr>
          <p:nvPr>
            <p:ph type="sldNum" sz="quarter" idx="10"/>
          </p:nvPr>
        </p:nvSpPr>
        <p:spPr/>
        <p:txBody>
          <a:bodyPr/>
          <a:lstStyle/>
          <a:p>
            <a:fld id="{76364FF3-8B7C-744E-A460-170291D487CC}" type="slidenum">
              <a:rPr lang="en-US" smtClean="0"/>
              <a:t>3</a:t>
            </a:fld>
            <a:endParaRPr lang="en-US"/>
          </a:p>
        </p:txBody>
      </p:sp>
    </p:spTree>
    <p:extLst>
      <p:ext uri="{BB962C8B-B14F-4D97-AF65-F5344CB8AC3E}">
        <p14:creationId xmlns:p14="http://schemas.microsoft.com/office/powerpoint/2010/main" val="2776022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7A7988-9ADA-C847-BE7C-22B1C185EC3E}" type="datetime1">
              <a:rPr lang="en-US" smtClean="0"/>
              <a:t>2/13/13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FB0BE-6E93-D74B-B591-CDA2481F351A}" type="slidenum">
              <a:rPr lang="en-US" smtClean="0"/>
              <a:t>‹#›</a:t>
            </a:fld>
            <a:endParaRPr lang="en-US"/>
          </a:p>
        </p:txBody>
      </p:sp>
    </p:spTree>
    <p:extLst>
      <p:ext uri="{BB962C8B-B14F-4D97-AF65-F5344CB8AC3E}">
        <p14:creationId xmlns:p14="http://schemas.microsoft.com/office/powerpoint/2010/main" val="266429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C851B4-F4B4-BF46-A4FE-56515B8403D7}" type="datetime1">
              <a:rPr lang="en-US" smtClean="0"/>
              <a:t>2/13/13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FB0BE-6E93-D74B-B591-CDA2481F351A}" type="slidenum">
              <a:rPr lang="en-US" smtClean="0"/>
              <a:t>‹#›</a:t>
            </a:fld>
            <a:endParaRPr lang="en-US"/>
          </a:p>
        </p:txBody>
      </p:sp>
    </p:spTree>
    <p:extLst>
      <p:ext uri="{BB962C8B-B14F-4D97-AF65-F5344CB8AC3E}">
        <p14:creationId xmlns:p14="http://schemas.microsoft.com/office/powerpoint/2010/main" val="1947419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DEFF1C-D064-6E41-8038-B3BF01C29E68}" type="datetime1">
              <a:rPr lang="en-US" smtClean="0"/>
              <a:t>2/13/13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FB0BE-6E93-D74B-B591-CDA2481F351A}" type="slidenum">
              <a:rPr lang="en-US" smtClean="0"/>
              <a:t>‹#›</a:t>
            </a:fld>
            <a:endParaRPr lang="en-US"/>
          </a:p>
        </p:txBody>
      </p:sp>
    </p:spTree>
    <p:extLst>
      <p:ext uri="{BB962C8B-B14F-4D97-AF65-F5344CB8AC3E}">
        <p14:creationId xmlns:p14="http://schemas.microsoft.com/office/powerpoint/2010/main" val="988575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2D0D39-13D9-224C-800E-87E9BDC6B6F5}" type="datetime1">
              <a:rPr lang="en-US" smtClean="0"/>
              <a:t>2/13/13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FB0BE-6E93-D74B-B591-CDA2481F351A}" type="slidenum">
              <a:rPr lang="en-US" smtClean="0"/>
              <a:t>‹#›</a:t>
            </a:fld>
            <a:endParaRPr lang="en-US"/>
          </a:p>
        </p:txBody>
      </p:sp>
    </p:spTree>
    <p:extLst>
      <p:ext uri="{BB962C8B-B14F-4D97-AF65-F5344CB8AC3E}">
        <p14:creationId xmlns:p14="http://schemas.microsoft.com/office/powerpoint/2010/main" val="392752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5DAD2C-A6B1-9C48-8749-D3E8F8772AD5}" type="datetime1">
              <a:rPr lang="en-US" smtClean="0"/>
              <a:t>2/13/13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FB0BE-6E93-D74B-B591-CDA2481F351A}" type="slidenum">
              <a:rPr lang="en-US" smtClean="0"/>
              <a:t>‹#›</a:t>
            </a:fld>
            <a:endParaRPr lang="en-US"/>
          </a:p>
        </p:txBody>
      </p:sp>
    </p:spTree>
    <p:extLst>
      <p:ext uri="{BB962C8B-B14F-4D97-AF65-F5344CB8AC3E}">
        <p14:creationId xmlns:p14="http://schemas.microsoft.com/office/powerpoint/2010/main" val="1064782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C0F4D2-52EC-D143-8342-A18BA0D2E499}" type="datetime1">
              <a:rPr lang="en-US" smtClean="0"/>
              <a:t>2/13/13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FB0BE-6E93-D74B-B591-CDA2481F351A}" type="slidenum">
              <a:rPr lang="en-US" smtClean="0"/>
              <a:t>‹#›</a:t>
            </a:fld>
            <a:endParaRPr lang="en-US"/>
          </a:p>
        </p:txBody>
      </p:sp>
    </p:spTree>
    <p:extLst>
      <p:ext uri="{BB962C8B-B14F-4D97-AF65-F5344CB8AC3E}">
        <p14:creationId xmlns:p14="http://schemas.microsoft.com/office/powerpoint/2010/main" val="3107858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F3D914-049E-9741-B3ED-5055639C43D8}" type="datetime1">
              <a:rPr lang="en-US" smtClean="0"/>
              <a:t>2/13/13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EFB0BE-6E93-D74B-B591-CDA2481F351A}" type="slidenum">
              <a:rPr lang="en-US" smtClean="0"/>
              <a:t>‹#›</a:t>
            </a:fld>
            <a:endParaRPr lang="en-US"/>
          </a:p>
        </p:txBody>
      </p:sp>
    </p:spTree>
    <p:extLst>
      <p:ext uri="{BB962C8B-B14F-4D97-AF65-F5344CB8AC3E}">
        <p14:creationId xmlns:p14="http://schemas.microsoft.com/office/powerpoint/2010/main" val="3415551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C4769-74EB-7E4D-82FB-2A2C3B9235D4}" type="datetime1">
              <a:rPr lang="en-US" smtClean="0"/>
              <a:t>2/13/13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EFB0BE-6E93-D74B-B591-CDA2481F351A}" type="slidenum">
              <a:rPr lang="en-US" smtClean="0"/>
              <a:t>‹#›</a:t>
            </a:fld>
            <a:endParaRPr lang="en-US"/>
          </a:p>
        </p:txBody>
      </p:sp>
    </p:spTree>
    <p:extLst>
      <p:ext uri="{BB962C8B-B14F-4D97-AF65-F5344CB8AC3E}">
        <p14:creationId xmlns:p14="http://schemas.microsoft.com/office/powerpoint/2010/main" val="1258228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D3DD52-E0B2-D040-A6FD-D32975EABD11}" type="datetime1">
              <a:rPr lang="en-US" smtClean="0"/>
              <a:t>2/13/13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EFB0BE-6E93-D74B-B591-CDA2481F351A}" type="slidenum">
              <a:rPr lang="en-US" smtClean="0"/>
              <a:t>‹#›</a:t>
            </a:fld>
            <a:endParaRPr lang="en-US"/>
          </a:p>
        </p:txBody>
      </p:sp>
    </p:spTree>
    <p:extLst>
      <p:ext uri="{BB962C8B-B14F-4D97-AF65-F5344CB8AC3E}">
        <p14:creationId xmlns:p14="http://schemas.microsoft.com/office/powerpoint/2010/main" val="2181717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848D89-252E-B44F-A7E4-B5250EFD1488}" type="datetime1">
              <a:rPr lang="en-US" smtClean="0"/>
              <a:t>2/13/13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FB0BE-6E93-D74B-B591-CDA2481F351A}" type="slidenum">
              <a:rPr lang="en-US" smtClean="0"/>
              <a:t>‹#›</a:t>
            </a:fld>
            <a:endParaRPr lang="en-US"/>
          </a:p>
        </p:txBody>
      </p:sp>
    </p:spTree>
    <p:extLst>
      <p:ext uri="{BB962C8B-B14F-4D97-AF65-F5344CB8AC3E}">
        <p14:creationId xmlns:p14="http://schemas.microsoft.com/office/powerpoint/2010/main" val="4194918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0929D9-39FA-E54D-B63B-6E80C896378C}" type="datetime1">
              <a:rPr lang="en-US" smtClean="0"/>
              <a:t>2/13/13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FB0BE-6E93-D74B-B591-CDA2481F351A}" type="slidenum">
              <a:rPr lang="en-US" smtClean="0"/>
              <a:t>‹#›</a:t>
            </a:fld>
            <a:endParaRPr lang="en-US"/>
          </a:p>
        </p:txBody>
      </p:sp>
    </p:spTree>
    <p:extLst>
      <p:ext uri="{BB962C8B-B14F-4D97-AF65-F5344CB8AC3E}">
        <p14:creationId xmlns:p14="http://schemas.microsoft.com/office/powerpoint/2010/main" val="1404719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5C27D2-FCEE-C245-B9DB-FC010A729774}" type="datetime1">
              <a:rPr lang="en-US" smtClean="0"/>
              <a:t>2/13/13</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FB0BE-6E93-D74B-B591-CDA2481F351A}" type="slidenum">
              <a:rPr lang="en-US" smtClean="0"/>
              <a:t>‹#›</a:t>
            </a:fld>
            <a:endParaRPr lang="en-US"/>
          </a:p>
        </p:txBody>
      </p:sp>
    </p:spTree>
    <p:extLst>
      <p:ext uri="{BB962C8B-B14F-4D97-AF65-F5344CB8AC3E}">
        <p14:creationId xmlns:p14="http://schemas.microsoft.com/office/powerpoint/2010/main" val="2994495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920952" y="1626175"/>
            <a:ext cx="7765848" cy="5006545"/>
          </a:xfrm>
          <a:prstGeom prst="rect">
            <a:avLst/>
          </a:prstGeom>
          <a:noFill/>
          <a:ln>
            <a:noFill/>
          </a:ln>
        </p:spPr>
      </p:pic>
      <p:sp>
        <p:nvSpPr>
          <p:cNvPr id="4" name="Content Placeholder 2"/>
          <p:cNvSpPr>
            <a:spLocks noGrp="1"/>
          </p:cNvSpPr>
          <p:nvPr>
            <p:ph idx="1"/>
          </p:nvPr>
        </p:nvSpPr>
        <p:spPr>
          <a:xfrm>
            <a:off x="228600" y="879177"/>
            <a:ext cx="8712200" cy="821791"/>
          </a:xfrm>
        </p:spPr>
        <p:txBody>
          <a:bodyPr>
            <a:normAutofit fontScale="92500" lnSpcReduction="10000"/>
          </a:bodyPr>
          <a:lstStyle/>
          <a:p>
            <a:pPr marL="0" indent="0" algn="ctr">
              <a:buNone/>
            </a:pPr>
            <a:r>
              <a:rPr lang="en-US" sz="2800" dirty="0" smtClean="0">
                <a:latin typeface="Copperplate"/>
                <a:cs typeface="Copperplate"/>
              </a:rPr>
              <a:t>What does the seasonal </a:t>
            </a:r>
            <a:r>
              <a:rPr lang="en-US" sz="2800" dirty="0" smtClean="0">
                <a:latin typeface="Copperplate"/>
                <a:cs typeface="Copperplate"/>
              </a:rPr>
              <a:t>cycle on </a:t>
            </a:r>
            <a:r>
              <a:rPr lang="en-US" sz="2800" dirty="0" smtClean="0">
                <a:latin typeface="Copperplate"/>
                <a:cs typeface="Copperplate"/>
              </a:rPr>
              <a:t>the Keeling Curve mean?</a:t>
            </a:r>
            <a:endParaRPr lang="en-US" sz="2800" dirty="0">
              <a:latin typeface="Copperplate"/>
              <a:cs typeface="Copperplate"/>
            </a:endParaRPr>
          </a:p>
        </p:txBody>
      </p:sp>
      <p:sp>
        <p:nvSpPr>
          <p:cNvPr id="6" name="TextBox 5"/>
          <p:cNvSpPr txBox="1"/>
          <p:nvPr/>
        </p:nvSpPr>
        <p:spPr>
          <a:xfrm>
            <a:off x="2738103" y="289719"/>
            <a:ext cx="3868291" cy="646331"/>
          </a:xfrm>
          <a:prstGeom prst="rect">
            <a:avLst/>
          </a:prstGeom>
          <a:noFill/>
        </p:spPr>
        <p:txBody>
          <a:bodyPr wrap="none" rtlCol="0">
            <a:spAutoFit/>
          </a:bodyPr>
          <a:lstStyle/>
          <a:p>
            <a:r>
              <a:rPr lang="en-US" sz="3600" dirty="0" smtClean="0"/>
              <a:t>Lesson 2 Activity 3</a:t>
            </a:r>
            <a:fld id="{8E497CF9-CB38-F740-82ED-3D0B4A92F49F}" type="slidenum">
              <a:rPr lang="en-US" sz="3600" smtClean="0"/>
              <a:t>1</a:t>
            </a:fld>
            <a:endParaRPr lang="en-US" sz="3600" dirty="0"/>
          </a:p>
        </p:txBody>
      </p:sp>
      <p:sp>
        <p:nvSpPr>
          <p:cNvPr id="2" name="Slide Number Placeholder 1"/>
          <p:cNvSpPr>
            <a:spLocks noGrp="1"/>
          </p:cNvSpPr>
          <p:nvPr>
            <p:ph type="sldNum" sz="quarter" idx="12"/>
          </p:nvPr>
        </p:nvSpPr>
        <p:spPr/>
        <p:txBody>
          <a:bodyPr/>
          <a:lstStyle/>
          <a:p>
            <a:fld id="{57EFB0BE-6E93-D74B-B591-CDA2481F351A}" type="slidenum">
              <a:rPr lang="en-US" smtClean="0"/>
              <a:t>1</a:t>
            </a:fld>
            <a:endParaRPr lang="en-US"/>
          </a:p>
        </p:txBody>
      </p:sp>
    </p:spTree>
    <p:extLst>
      <p:ext uri="{BB962C8B-B14F-4D97-AF65-F5344CB8AC3E}">
        <p14:creationId xmlns:p14="http://schemas.microsoft.com/office/powerpoint/2010/main" val="89474778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673"/>
            <a:ext cx="8229600" cy="1143000"/>
          </a:xfrm>
        </p:spPr>
        <p:txBody>
          <a:bodyPr/>
          <a:lstStyle/>
          <a:p>
            <a:r>
              <a:rPr lang="en-US" dirty="0" smtClean="0"/>
              <a:t>Student Instructions</a:t>
            </a:r>
            <a:endParaRPr lang="en-US" dirty="0"/>
          </a:p>
        </p:txBody>
      </p:sp>
      <p:sp>
        <p:nvSpPr>
          <p:cNvPr id="3" name="Content Placeholder 2"/>
          <p:cNvSpPr>
            <a:spLocks noGrp="1"/>
          </p:cNvSpPr>
          <p:nvPr>
            <p:ph idx="1"/>
          </p:nvPr>
        </p:nvSpPr>
        <p:spPr>
          <a:xfrm>
            <a:off x="457200" y="1600201"/>
            <a:ext cx="3959596" cy="4525963"/>
          </a:xfrm>
        </p:spPr>
        <p:txBody>
          <a:bodyPr/>
          <a:lstStyle/>
          <a:p>
            <a:r>
              <a:rPr lang="en-US" dirty="0" smtClean="0"/>
              <a:t>Complete the worksheet “What Causes the </a:t>
            </a:r>
            <a:r>
              <a:rPr lang="en-US" smtClean="0"/>
              <a:t>Seasonal </a:t>
            </a:r>
            <a:r>
              <a:rPr lang="en-US" smtClean="0"/>
              <a:t>Cycle in </a:t>
            </a:r>
            <a:r>
              <a:rPr lang="en-US" dirty="0" smtClean="0"/>
              <a:t>the Keeling Curve?”</a:t>
            </a:r>
            <a:endParaRPr lang="en-US" dirty="0"/>
          </a:p>
        </p:txBody>
      </p:sp>
      <p:pic>
        <p:nvPicPr>
          <p:cNvPr id="4" name="Picture 3"/>
          <p:cNvPicPr>
            <a:picLocks noChangeAspect="1"/>
          </p:cNvPicPr>
          <p:nvPr/>
        </p:nvPicPr>
        <p:blipFill>
          <a:blip r:embed="rId2"/>
          <a:stretch>
            <a:fillRect/>
          </a:stretch>
        </p:blipFill>
        <p:spPr>
          <a:xfrm>
            <a:off x="4460648" y="1080597"/>
            <a:ext cx="4226152" cy="5654573"/>
          </a:xfrm>
          <a:prstGeom prst="rect">
            <a:avLst/>
          </a:prstGeom>
        </p:spPr>
      </p:pic>
      <p:sp>
        <p:nvSpPr>
          <p:cNvPr id="5" name="Right Arrow 4"/>
          <p:cNvSpPr/>
          <p:nvPr/>
        </p:nvSpPr>
        <p:spPr>
          <a:xfrm>
            <a:off x="871985" y="4606756"/>
            <a:ext cx="4033517" cy="102372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57EFB0BE-6E93-D74B-B591-CDA2481F351A}" type="slidenum">
              <a:rPr lang="en-US" smtClean="0"/>
              <a:t>2</a:t>
            </a:fld>
            <a:endParaRPr lang="en-US"/>
          </a:p>
        </p:txBody>
      </p:sp>
      <p:sp>
        <p:nvSpPr>
          <p:cNvPr id="7" name="TextBox 6"/>
          <p:cNvSpPr txBox="1"/>
          <p:nvPr/>
        </p:nvSpPr>
        <p:spPr>
          <a:xfrm>
            <a:off x="6553200" y="1479257"/>
            <a:ext cx="2292174"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42427560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962" y="274638"/>
            <a:ext cx="8712178" cy="6362348"/>
          </a:xfrm>
        </p:spPr>
        <p:txBody>
          <a:bodyPr>
            <a:noAutofit/>
          </a:bodyPr>
          <a:lstStyle/>
          <a:p>
            <a:pPr marL="0" indent="0" algn="ctr">
              <a:buNone/>
            </a:pPr>
            <a:r>
              <a:rPr lang="en-US" dirty="0" smtClean="0">
                <a:solidFill>
                  <a:srgbClr val="008000"/>
                </a:solidFill>
                <a:latin typeface="Copperplate"/>
                <a:cs typeface="Copperplate"/>
              </a:rPr>
              <a:t>1. The </a:t>
            </a:r>
            <a:r>
              <a:rPr lang="en-US" dirty="0">
                <a:solidFill>
                  <a:srgbClr val="008000"/>
                </a:solidFill>
                <a:latin typeface="Copperplate"/>
                <a:cs typeface="Copperplate"/>
              </a:rPr>
              <a:t>Location </a:t>
            </a:r>
            <a:r>
              <a:rPr lang="en-US" dirty="0" smtClean="0">
                <a:solidFill>
                  <a:srgbClr val="008000"/>
                </a:solidFill>
                <a:latin typeface="Copperplate"/>
                <a:cs typeface="Copperplate"/>
              </a:rPr>
              <a:t>Question: </a:t>
            </a:r>
            <a:r>
              <a:rPr lang="en-US" dirty="0" smtClean="0">
                <a:solidFill>
                  <a:srgbClr val="FFFFFF"/>
                </a:solidFill>
                <a:latin typeface="Copperplate"/>
                <a:cs typeface="Copperplate"/>
              </a:rPr>
              <a:t>Where are the available pools of carbon in our environment? What pools of materials are they in?</a:t>
            </a:r>
          </a:p>
          <a:p>
            <a:pPr marL="0" indent="0" algn="ctr">
              <a:buNone/>
            </a:pPr>
            <a:endParaRPr lang="en-US" dirty="0">
              <a:solidFill>
                <a:srgbClr val="FFFFFF"/>
              </a:solidFill>
              <a:latin typeface="Copperplate"/>
              <a:cs typeface="Copperplate"/>
            </a:endParaRPr>
          </a:p>
          <a:p>
            <a:pPr marL="0" indent="0" algn="ctr">
              <a:buNone/>
            </a:pPr>
            <a:r>
              <a:rPr lang="en-US" dirty="0" smtClean="0">
                <a:solidFill>
                  <a:srgbClr val="008000"/>
                </a:solidFill>
                <a:latin typeface="Copperplate"/>
                <a:cs typeface="Copperplate"/>
              </a:rPr>
              <a:t>2. The Carbon/Movement Question: </a:t>
            </a:r>
            <a:r>
              <a:rPr lang="en-US" dirty="0" smtClean="0">
                <a:solidFill>
                  <a:srgbClr val="FFFFFF"/>
                </a:solidFill>
                <a:latin typeface="Copperplate"/>
                <a:cs typeface="Copperplate"/>
              </a:rPr>
              <a:t>How/Why do carbon pools change over time? How are carbon atoms moving?</a:t>
            </a:r>
          </a:p>
          <a:p>
            <a:pPr marL="0" indent="0" algn="ctr">
              <a:buNone/>
            </a:pPr>
            <a:endParaRPr lang="en-US" dirty="0">
              <a:solidFill>
                <a:srgbClr val="FFFFFF"/>
              </a:solidFill>
              <a:latin typeface="Copperplate"/>
              <a:cs typeface="Copperplate"/>
            </a:endParaRPr>
          </a:p>
          <a:p>
            <a:pPr marL="0" indent="0" algn="ctr">
              <a:buNone/>
            </a:pPr>
            <a:r>
              <a:rPr lang="en-US" dirty="0" smtClean="0">
                <a:solidFill>
                  <a:srgbClr val="008000"/>
                </a:solidFill>
                <a:latin typeface="Copperplate"/>
                <a:cs typeface="Copperplate"/>
              </a:rPr>
              <a:t>3. The </a:t>
            </a:r>
            <a:r>
              <a:rPr lang="en-US" dirty="0">
                <a:solidFill>
                  <a:srgbClr val="008000"/>
                </a:solidFill>
                <a:latin typeface="Copperplate"/>
                <a:cs typeface="Copperplate"/>
              </a:rPr>
              <a:t>Energy </a:t>
            </a:r>
            <a:r>
              <a:rPr lang="en-US" dirty="0" smtClean="0">
                <a:solidFill>
                  <a:srgbClr val="008000"/>
                </a:solidFill>
                <a:latin typeface="Copperplate"/>
                <a:cs typeface="Copperplate"/>
              </a:rPr>
              <a:t>Question: </a:t>
            </a:r>
            <a:r>
              <a:rPr lang="en-US" dirty="0" smtClean="0">
                <a:solidFill>
                  <a:srgbClr val="FFFFFF"/>
                </a:solidFill>
                <a:latin typeface="Copperplate"/>
                <a:cs typeface="Copperplate"/>
              </a:rPr>
              <a:t>How does energy flow through environmental systems?</a:t>
            </a:r>
            <a:endParaRPr lang="en-US" dirty="0">
              <a:solidFill>
                <a:srgbClr val="FFFFFF"/>
              </a:solidFill>
              <a:latin typeface="Copperplate"/>
              <a:cs typeface="Copperplate"/>
            </a:endParaRPr>
          </a:p>
        </p:txBody>
      </p:sp>
      <p:sp>
        <p:nvSpPr>
          <p:cNvPr id="2" name="Slide Number Placeholder 1"/>
          <p:cNvSpPr>
            <a:spLocks noGrp="1"/>
          </p:cNvSpPr>
          <p:nvPr>
            <p:ph type="sldNum" sz="quarter" idx="12"/>
          </p:nvPr>
        </p:nvSpPr>
        <p:spPr/>
        <p:txBody>
          <a:bodyPr/>
          <a:lstStyle/>
          <a:p>
            <a:fld id="{57EFB0BE-6E93-D74B-B591-CDA2481F351A}" type="slidenum">
              <a:rPr lang="en-US" smtClean="0"/>
              <a:t>3</a:t>
            </a:fld>
            <a:endParaRPr lang="en-US"/>
          </a:p>
        </p:txBody>
      </p:sp>
    </p:spTree>
    <p:extLst>
      <p:ext uri="{BB962C8B-B14F-4D97-AF65-F5344CB8AC3E}">
        <p14:creationId xmlns:p14="http://schemas.microsoft.com/office/powerpoint/2010/main" val="24301555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1228</TotalTime>
  <Words>266</Words>
  <Application>Microsoft Macintosh PowerPoint</Application>
  <PresentationFormat>On-screen Show (4:3)</PresentationFormat>
  <Paragraphs>20</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Student Instructions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Energy Systems</dc:title>
  <dc:creator>Hannah Miller</dc:creator>
  <cp:lastModifiedBy>Hannah Miller</cp:lastModifiedBy>
  <cp:revision>244</cp:revision>
  <dcterms:created xsi:type="dcterms:W3CDTF">2012-10-21T02:43:43Z</dcterms:created>
  <dcterms:modified xsi:type="dcterms:W3CDTF">2013-02-13T13:33:49Z</dcterms:modified>
</cp:coreProperties>
</file>